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0" r:id="rId3"/>
    <p:sldId id="257" r:id="rId4"/>
    <p:sldId id="311" r:id="rId5"/>
    <p:sldId id="314" r:id="rId6"/>
    <p:sldId id="312" r:id="rId7"/>
    <p:sldId id="313" r:id="rId8"/>
    <p:sldId id="315" r:id="rId9"/>
    <p:sldId id="284" r:id="rId10"/>
    <p:sldId id="285" r:id="rId11"/>
    <p:sldId id="289" r:id="rId12"/>
    <p:sldId id="288" r:id="rId13"/>
    <p:sldId id="290" r:id="rId14"/>
    <p:sldId id="287" r:id="rId15"/>
    <p:sldId id="291" r:id="rId16"/>
    <p:sldId id="286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303" r:id="rId27"/>
    <p:sldId id="258" r:id="rId28"/>
    <p:sldId id="259" r:id="rId29"/>
    <p:sldId id="260" r:id="rId30"/>
    <p:sldId id="261" r:id="rId31"/>
    <p:sldId id="263" r:id="rId32"/>
    <p:sldId id="262" r:id="rId33"/>
    <p:sldId id="265" r:id="rId34"/>
    <p:sldId id="264" r:id="rId35"/>
    <p:sldId id="277" r:id="rId36"/>
    <p:sldId id="278" r:id="rId37"/>
    <p:sldId id="266" r:id="rId38"/>
    <p:sldId id="270" r:id="rId39"/>
    <p:sldId id="271" r:id="rId40"/>
    <p:sldId id="273" r:id="rId41"/>
    <p:sldId id="282" r:id="rId42"/>
    <p:sldId id="272" r:id="rId43"/>
    <p:sldId id="269" r:id="rId44"/>
    <p:sldId id="283" r:id="rId45"/>
    <p:sldId id="274" r:id="rId46"/>
    <p:sldId id="304" r:id="rId47"/>
    <p:sldId id="305" r:id="rId48"/>
    <p:sldId id="275" r:id="rId49"/>
    <p:sldId id="281" r:id="rId50"/>
    <p:sldId id="280" r:id="rId51"/>
    <p:sldId id="279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1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87097" autoAdjust="0"/>
  </p:normalViewPr>
  <p:slideViewPr>
    <p:cSldViewPr>
      <p:cViewPr>
        <p:scale>
          <a:sx n="66" d="100"/>
          <a:sy n="66" d="100"/>
        </p:scale>
        <p:origin x="-194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848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2671F-63AF-4954-99FA-B5B53D21E06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C4C59-FC57-40EF-9D5D-5C287E070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E571-18D9-4AB3-9ED5-95407E3CEE5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8DB8-4074-463E-91D5-0EBE892CD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053A-AE12-48C4-B4DA-4A8403A91D3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1C50-FE98-481D-AD89-B5D76168C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791A-FE46-4780-BE2A-EBAE216884E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210F-9A01-4DC5-8ACE-96EFF1DA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5C71F1-1FA9-4D82-AF6A-2FBB11A1C57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31BF9-C350-4B1C-BDA6-B2ADDBC2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CE02-C643-4CCD-9598-C66BCA4FC0D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FE1B-DBF1-4241-B313-7E22FB96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CAFD94-0F87-4E6D-9B4D-5B90422C23A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2BF27C-018C-4412-A146-323D54EE1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1A13-2F61-4ECE-AA4E-36231AFE8A9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2A93-B3E9-446D-8019-DF336301C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FFCB7F-8AD5-4C56-A299-2D2DD2C3A29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C0C5C-4F1C-4C8A-8922-BAB5A49C4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5DFBE3-B2F6-452C-B059-E05B7FA2448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7053F-AA6A-482D-B985-62EE50247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FBD36-4C86-49C7-A648-18310E89498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7BC94-E5A0-4333-8122-C99E7CC31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3EC449-3F88-445E-A4E5-15B1FCC75E69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77D5AF1-9A53-4C2F-A386-A7987FC4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360363"/>
            <a:ext cx="7435850" cy="2276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 Современный анализ данных в различных предметных областях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: 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технологии, практика, применение</a:t>
            </a: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7" y="3140968"/>
            <a:ext cx="5544616" cy="2808312"/>
          </a:xfrm>
        </p:spPr>
        <p:txBody>
          <a:bodyPr/>
          <a:lstStyle/>
          <a:p>
            <a:pPr marL="26988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320E04"/>
                </a:solidFill>
              </a:rPr>
              <a:t> </a:t>
            </a:r>
            <a:endParaRPr lang="ru-RU" sz="1800" dirty="0" smtClean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20E04"/>
                </a:solidFill>
              </a:rPr>
              <a:t>                </a:t>
            </a:r>
            <a:r>
              <a:rPr lang="ru-RU" sz="1800" dirty="0" smtClean="0">
                <a:solidFill>
                  <a:srgbClr val="320E04"/>
                </a:solidFill>
              </a:rPr>
              <a:t>                                                       </a:t>
            </a:r>
            <a:r>
              <a:rPr lang="en-US" sz="1800" dirty="0" smtClean="0">
                <a:solidFill>
                  <a:srgbClr val="320E04"/>
                </a:solidFill>
              </a:rPr>
              <a:t>  </a:t>
            </a:r>
            <a:endParaRPr lang="ru-RU" sz="1800" dirty="0" smtClean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sz="1800" dirty="0" smtClean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sz="1800" dirty="0" smtClean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endParaRPr lang="ru-RU" sz="2800" dirty="0" smtClean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r>
              <a:rPr lang="ru-RU" sz="2800" b="1" i="1" dirty="0" err="1" smtClean="0">
                <a:solidFill>
                  <a:srgbClr val="0070C0"/>
                </a:solidFill>
              </a:rPr>
              <a:t>Сенько</a:t>
            </a:r>
            <a:r>
              <a:rPr lang="ru-RU" sz="2800" b="1" i="1" dirty="0" smtClean="0">
                <a:solidFill>
                  <a:srgbClr val="0070C0"/>
                </a:solidFill>
              </a:rPr>
              <a:t>  Олег  Валентинович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800" b="1" i="1" dirty="0" err="1" smtClean="0">
                <a:solidFill>
                  <a:srgbClr val="0070C0"/>
                </a:solidFill>
              </a:rPr>
              <a:t>Майсурадзе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Арчил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Ивериевич</a:t>
            </a:r>
            <a:endParaRPr lang="ru-RU" sz="2800" b="1" i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 descr="Популярная_лекция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3240360" cy="134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8100392" cy="659735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Из  общей совокупности показателей  обычно выделяется набор целевых переменных,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представля-ющих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набольший  интерес для клиницистов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конкретный тип (диагноз) заболевания, исход или тяжесть патологии, сопутствующие осложнения  и др.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Большое значение для решения перечисленных выше задач имеет поиск закономерностей, </a:t>
            </a:r>
            <a:r>
              <a:rPr lang="ru-RU" sz="2400" b="1" dirty="0" err="1" smtClean="0">
                <a:solidFill>
                  <a:srgbClr val="C00000"/>
                </a:solidFill>
              </a:rPr>
              <a:t>характери-зующих</a:t>
            </a:r>
            <a:r>
              <a:rPr lang="ru-RU" sz="2400" b="1" dirty="0" smtClean="0">
                <a:solidFill>
                  <a:srgbClr val="C00000"/>
                </a:solidFill>
              </a:rPr>
              <a:t> связь целевые переменные с  другими показателями  (признаки).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834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Предположим, что нами анализируется влияние на целевые переменные совокупности из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smtClean="0"/>
              <a:t>n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признаков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.  Вектора значений признаков, соответствующие отдельным пациентам,  могут рассматриваться как точки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n-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мерного вещественного пространства  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373813" y="4879975"/>
          <a:ext cx="441325" cy="385763"/>
        </p:xfrm>
        <a:graphic>
          <a:graphicData uri="http://schemas.openxmlformats.org/presentationml/2006/ole">
            <p:oleObj spid="_x0000_s36866" name="Equation" r:id="rId3" imgW="241200" imgH="21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8100392" cy="65973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Существуют различные способы представления закономерностей.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Одним из возможным способом является выделение в многомерном пространстве     областей с отчётливо выраженной тенденцией отклонения прогнозируемой целевой переменной от средних значений по всей выборке.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149080"/>
            <a:ext cx="7499350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4725144"/>
            <a:ext cx="7776864" cy="2132856"/>
          </a:xfrm>
        </p:spPr>
        <p:txBody>
          <a:bodyPr/>
          <a:lstStyle/>
          <a:p>
            <a:r>
              <a:rPr lang="ru-RU" sz="2400" dirty="0" smtClean="0"/>
              <a:t>Зависимость тяжести хронической ишемии мозга от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Связь возникновения ишемического инсульта(ИИ) с содержанием липопротеидов очень низкой плотности  (ось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X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+  </a:t>
            </a:r>
            <a:r>
              <a:rPr lang="en-US" sz="2400" b="1" dirty="0" smtClean="0">
                <a:solidFill>
                  <a:srgbClr val="573115"/>
                </a:solidFill>
              </a:rPr>
              <a:t>- </a:t>
            </a:r>
            <a:r>
              <a:rPr lang="ru-RU" sz="2400" b="1" dirty="0" smtClean="0">
                <a:solidFill>
                  <a:srgbClr val="573115"/>
                </a:solidFill>
              </a:rPr>
              <a:t>случаи без ИИ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573115"/>
                </a:solidFill>
              </a:rPr>
              <a:t>- </a:t>
            </a:r>
            <a:r>
              <a:rPr lang="ru-RU" sz="2400" b="1" dirty="0" smtClean="0">
                <a:solidFill>
                  <a:srgbClr val="573115"/>
                </a:solidFill>
              </a:rPr>
              <a:t>случаи с ИИ  </a:t>
            </a:r>
            <a:endParaRPr lang="ru-RU" b="1" dirty="0">
              <a:solidFill>
                <a:srgbClr val="573115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"/>
            <a:ext cx="720079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41168"/>
            <a:ext cx="8172400" cy="19168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Зависимость тяжести хронической ишемии мозга от возраста (ось </a:t>
            </a:r>
            <a:r>
              <a:rPr lang="en-US" sz="2000" i="1" dirty="0" smtClean="0">
                <a:solidFill>
                  <a:schemeClr val="tx1"/>
                </a:solidFill>
              </a:rPr>
              <a:t>X</a:t>
            </a:r>
            <a:r>
              <a:rPr lang="en-US" sz="2000" dirty="0" smtClean="0"/>
              <a:t>) </a:t>
            </a:r>
            <a:r>
              <a:rPr lang="ru-RU" sz="2000" dirty="0" smtClean="0"/>
              <a:t>и  систолического давления (ось </a:t>
            </a:r>
            <a:r>
              <a:rPr lang="en-US" sz="2000" i="1" dirty="0" smtClean="0">
                <a:solidFill>
                  <a:schemeClr val="tx1"/>
                </a:solidFill>
              </a:rPr>
              <a:t>Y</a:t>
            </a:r>
            <a:r>
              <a:rPr lang="en-US" sz="2000" dirty="0" smtClean="0"/>
              <a:t>)  </a:t>
            </a:r>
            <a:br>
              <a:rPr lang="en-US" sz="20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+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000" dirty="0" smtClean="0"/>
              <a:t>первая стадия ХИГМ</a:t>
            </a:r>
            <a:r>
              <a:rPr lang="en-US" sz="2000" dirty="0" smtClean="0"/>
              <a:t>, </a:t>
            </a:r>
            <a:r>
              <a:rPr lang="ru-RU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o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третья стадия  ХИГМ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8028384" cy="5445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8100392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Закономерности, представленные на предыдущих рисунках были найдены с помощью метода оптимальных разбиений по выборке описаний  пациентов, имеющей вид                                                       ,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где 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-   значение  целевой  переменой,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- вектор значений  признаков  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220072" y="3284984"/>
          <a:ext cx="3228975" cy="454025"/>
        </p:xfrm>
        <a:graphic>
          <a:graphicData uri="http://schemas.openxmlformats.org/presentationml/2006/ole">
            <p:oleObj spid="_x0000_s38914" name="Equation" r:id="rId3" imgW="1854000" imgH="266400" progId="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835696" y="4437112"/>
          <a:ext cx="354012" cy="454025"/>
        </p:xfrm>
        <a:graphic>
          <a:graphicData uri="http://schemas.openxmlformats.org/presentationml/2006/ole">
            <p:oleObj spid="_x0000_s38915" name="Equation" r:id="rId4" imgW="203040" imgH="266400" progId="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763688" y="5085184"/>
          <a:ext cx="354013" cy="454025"/>
        </p:xfrm>
        <a:graphic>
          <a:graphicData uri="http://schemas.openxmlformats.org/presentationml/2006/ole">
            <p:oleObj spid="_x0000_s38916" name="Equation" r:id="rId5" imgW="203040" imgH="266400" progId="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6444208" y="5157192"/>
          <a:ext cx="1260475" cy="411162"/>
        </p:xfrm>
        <a:graphic>
          <a:graphicData uri="http://schemas.openxmlformats.org/presentationml/2006/ole">
            <p:oleObj spid="_x0000_s38917" name="Equation" r:id="rId6" imgW="723600" imgH="24120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842" cy="659735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Метод оптимальных разбиений.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Оптимальные разбиения ищутся внутри априори заданного семейства  (модели). Например,  разбиение на рисунке 1 ищется внутри семейства разбиений  интервала возможных значений  показателя «содержание ЛПОНП».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Разбиение на рисунке 2 ищется внутри семейства разбиений  совместной области  возможных значений возраста и систолического давления.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169" y="273726"/>
            <a:ext cx="7508603" cy="7070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 оптимальных разбиений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052736"/>
            <a:ext cx="7499350" cy="580526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Поиск заключается в выборе разбиения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 максимальным значением функционала качества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Пусть                                   - некоторое разбиение признакового  пространства.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Функционал качества записывается в виде 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-число объектов из         с вектором признаков из               </a:t>
            </a: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solidFill>
                <a:srgbClr val="573115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endParaRPr lang="ru-RU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19672" y="3933056"/>
          <a:ext cx="3141663" cy="842962"/>
        </p:xfrm>
        <a:graphic>
          <a:graphicData uri="http://schemas.openxmlformats.org/presentationml/2006/ole">
            <p:oleObj spid="_x0000_s39938" name="Equation" r:id="rId3" imgW="1803240" imgH="495000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555776" y="2492896"/>
          <a:ext cx="1835150" cy="409575"/>
        </p:xfrm>
        <a:graphic>
          <a:graphicData uri="http://schemas.openxmlformats.org/presentationml/2006/ole">
            <p:oleObj spid="_x0000_s39939" name="Equation" r:id="rId4" imgW="1054080" imgH="24120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699792" y="6015038"/>
          <a:ext cx="1436688" cy="842962"/>
        </p:xfrm>
        <a:graphic>
          <a:graphicData uri="http://schemas.openxmlformats.org/presentationml/2006/ole">
            <p:oleObj spid="_x0000_s39940" name="Equation" r:id="rId5" imgW="825480" imgH="49500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051720" y="4869160"/>
          <a:ext cx="354012" cy="411162"/>
        </p:xfrm>
        <a:graphic>
          <a:graphicData uri="http://schemas.openxmlformats.org/presentationml/2006/ole">
            <p:oleObj spid="_x0000_s39941" name="Equation" r:id="rId6" imgW="203040" imgH="241200" progId="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220072" y="4869160"/>
          <a:ext cx="309562" cy="454025"/>
        </p:xfrm>
        <a:graphic>
          <a:graphicData uri="http://schemas.openxmlformats.org/presentationml/2006/ole">
            <p:oleObj spid="_x0000_s39942" name="Equation" r:id="rId7" imgW="177480" imgH="266400" progId="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267744" y="5445224"/>
          <a:ext cx="287337" cy="409575"/>
        </p:xfrm>
        <a:graphic>
          <a:graphicData uri="http://schemas.openxmlformats.org/presentationml/2006/ole">
            <p:oleObj spid="_x0000_s39943" name="Equation" r:id="rId8" imgW="164880" imgH="241200" progId="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788024" y="5949950"/>
          <a:ext cx="1658937" cy="908050"/>
        </p:xfrm>
        <a:graphic>
          <a:graphicData uri="http://schemas.openxmlformats.org/presentationml/2006/ole">
            <p:oleObj spid="_x0000_s39944" name="Equation" r:id="rId9" imgW="952200" imgH="53316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Верификация закономерностей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Важнейшим этапом поиска эмпирических 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закономер-ностей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является их  верификация. В основе современных методов статистической верификации лежит оценивание вероятности случайного возникновение эмпирического распределения, соответствующего найденной закономерности, при условии справедливости гипотезы об отсутствии какой-либо взаимосвязи целевых переменных с признаками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Верификация закономерностей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Инструментом верификации могут служить статистические тесты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Например, для выявления различий в группах объектов, порождаемых оптимальными разбиениями, могут использоваться тесты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Стьюдента,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Уилкоксона-Уиттни-Манна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ANOVA,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Колмогорова-Смирнова,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Хи-квадрат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и др.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 последние десятилетия в различных  областях знаний накоплены большие массивы информации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Верификация закономерностей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920880" cy="5410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Однако оценка достоверности с помощью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выше-упомянутых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статистических тестов не может производится по той же самой выборке данных, по которой рассчитывались границы оптимального разбиения. В противном случае оценки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досто-верности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оказываются чересчур  оптимистичными.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Нередко объём данных оказывается недостаточным для формирования отдельной выборки достаточного размера для оценки достоверности.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Верификация закономерностей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таких случаях для верификации может быть использован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перестановочный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тест.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Перестановочный</a:t>
            </a:r>
            <a:r>
              <a:rPr lang="ru-RU" sz="2400" dirty="0" smtClean="0">
                <a:solidFill>
                  <a:srgbClr val="FF0000"/>
                </a:solidFill>
              </a:rPr>
              <a:t> тест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Оптимальные разбиения, построенные по настоящей выборке, сравниваются с оптимальными разбиениями, построенными по случайным выборкам, построенным по случайным выборкам. При этом случайные выборки получаются из исходной  с помощью случайных перестановок.</a:t>
            </a:r>
          </a:p>
          <a:p>
            <a:pPr>
              <a:lnSpc>
                <a:spcPct val="150000"/>
              </a:lnSpc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   </a:t>
            </a:r>
            <a:r>
              <a:rPr lang="ru-RU" sz="3200" dirty="0" err="1" smtClean="0">
                <a:solidFill>
                  <a:srgbClr val="C00000"/>
                </a:solidFill>
              </a:rPr>
              <a:t>Перестановочный</a:t>
            </a:r>
            <a:r>
              <a:rPr lang="ru-RU" sz="3200" dirty="0" smtClean="0">
                <a:solidFill>
                  <a:srgbClr val="C00000"/>
                </a:solidFill>
              </a:rPr>
              <a:t> тест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Позиции  значений целевой переменной </a:t>
            </a:r>
            <a:r>
              <a:rPr lang="en-US" sz="2400" dirty="0" smtClean="0"/>
              <a:t>Y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случайным образом переставляются относительно фиксированных позиций векторов признаков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5133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5143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 err="1" smtClean="0">
                <a:solidFill>
                  <a:srgbClr val="C00000"/>
                </a:solidFill>
              </a:rPr>
              <a:t>Перестановочный</a:t>
            </a:r>
            <a:r>
              <a:rPr lang="ru-RU" sz="4400" dirty="0" smtClean="0">
                <a:solidFill>
                  <a:srgbClr val="C00000"/>
                </a:solidFill>
              </a:rPr>
              <a:t>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Предположим, что сгенерировано множество случайных выборок 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Для каждой из случайных выборок находится оптимальное значение функционала качества разбиений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качестве меры достоверности используется доля случайных выборок, для которых справедливо неравенство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699792" y="2132856"/>
          <a:ext cx="574675" cy="454025"/>
        </p:xfrm>
        <a:graphic>
          <a:graphicData uri="http://schemas.openxmlformats.org/presentationml/2006/ole">
            <p:oleObj spid="_x0000_s41986" name="Equation" r:id="rId3" imgW="330120" imgH="266400" progId="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419872" y="4005064"/>
          <a:ext cx="1747837" cy="454025"/>
        </p:xfrm>
        <a:graphic>
          <a:graphicData uri="http://schemas.openxmlformats.org/presentationml/2006/ole">
            <p:oleObj spid="_x0000_s41987" name="Equation" r:id="rId4" imgW="1002960" imgH="266400" progId="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123728" y="6165304"/>
          <a:ext cx="3671888" cy="454025"/>
        </p:xfrm>
        <a:graphic>
          <a:graphicData uri="http://schemas.openxmlformats.org/presentationml/2006/ole">
            <p:oleObj spid="_x0000_s41988" name="Equation" r:id="rId5" imgW="2108160" imgH="266400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Перестановочный</a:t>
            </a:r>
            <a:r>
              <a:rPr lang="ru-RU" sz="4000" dirty="0" smtClean="0">
                <a:solidFill>
                  <a:srgbClr val="C00000"/>
                </a:solidFill>
              </a:rPr>
              <a:t>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Иными словами в качестве меры (индекса) достоверности используется доля случайных  выборок, для которых качество разделения объектов с различными уровнями значений целевой переменной 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Y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оказывается лучше, чем качество разделения таких объектов в реальной выборке.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Перестановочный</a:t>
            </a:r>
            <a:r>
              <a:rPr lang="ru-RU" sz="4400" dirty="0" smtClean="0">
                <a:solidFill>
                  <a:srgbClr val="C00000"/>
                </a:solidFill>
              </a:rPr>
              <a:t>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Индекс достоверности, вычисляемый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перестановочным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тестом имеет тот же самый смысл, что и индекс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p-</a:t>
            </a:r>
            <a:r>
              <a:rPr lang="ru-RU" sz="2400" dirty="0" smtClean="0">
                <a:solidFill>
                  <a:srgbClr val="FF0000"/>
                </a:solidFill>
              </a:rPr>
              <a:t>значение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вычисляемый обычными статистическими тестами. 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Перестановочный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тест не требует априорных предположений, о вероятностных распределениях, которым подчиняются данные, а также может быть использован при произвольных размерах выборок.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Перестановочный</a:t>
            </a:r>
            <a:r>
              <a:rPr lang="ru-RU" sz="4000" dirty="0" smtClean="0">
                <a:solidFill>
                  <a:srgbClr val="C00000"/>
                </a:solidFill>
              </a:rPr>
              <a:t>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</a:rPr>
              <a:t>Перестановочный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тест позволяет не только оценивать достоверность в целом  , но и статистически оценивать необходимость включения в неё всех её элементов. В результате отбираются только закономерности с необходимым уровнем  сложности (без избыточных элементов).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Введение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ходе исследований использовали  метод анализа данных, основанный на построении оптимальных достоверных разбиений  (ОДР) признакового  пространства, а также различные методы  распознавания, вошедшие в систему  «РАСПОЗНАВАНИЕ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 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База данных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4102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ru-RU" sz="2500" smtClean="0">
                <a:solidFill>
                  <a:srgbClr val="4B3E21"/>
                </a:solidFill>
              </a:rPr>
              <a:t>В исследование были включены  4 группы  пациентов</a:t>
            </a:r>
            <a:r>
              <a:rPr lang="en-US" sz="2500" smtClean="0">
                <a:solidFill>
                  <a:srgbClr val="4B3E21"/>
                </a:solidFill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GB" sz="2500" smtClean="0">
                <a:solidFill>
                  <a:srgbClr val="4B3E21"/>
                </a:solidFill>
              </a:rPr>
              <a:t>I</a:t>
            </a:r>
            <a:r>
              <a:rPr lang="ru-RU" sz="2500" smtClean="0">
                <a:solidFill>
                  <a:srgbClr val="4B3E21"/>
                </a:solidFill>
              </a:rPr>
              <a:t> группу (117 человек) составили пациенты с ХИГМ без ПНМК и ОНМК в анамнезе (ср.возраст 59,4); </a:t>
            </a:r>
            <a:endParaRPr lang="en-US" sz="2500" smtClean="0">
              <a:solidFill>
                <a:srgbClr val="4B3E21"/>
              </a:solidFill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GB" sz="2500" smtClean="0">
                <a:solidFill>
                  <a:srgbClr val="4B3E21"/>
                </a:solidFill>
              </a:rPr>
              <a:t>II</a:t>
            </a:r>
            <a:r>
              <a:rPr lang="ru-RU" sz="2500" smtClean="0">
                <a:solidFill>
                  <a:srgbClr val="4B3E21"/>
                </a:solidFill>
              </a:rPr>
              <a:t> группа (53 больных) с ПНМК в анамнезе (ср.возраст 62,0);</a:t>
            </a:r>
            <a:endParaRPr lang="en-US" sz="2500" smtClean="0">
              <a:solidFill>
                <a:srgbClr val="4B3E21"/>
              </a:solidFill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ru-RU" sz="2500" smtClean="0">
                <a:solidFill>
                  <a:srgbClr val="4B3E21"/>
                </a:solidFill>
              </a:rPr>
              <a:t> </a:t>
            </a:r>
            <a:r>
              <a:rPr lang="en-GB" sz="2500" smtClean="0">
                <a:solidFill>
                  <a:srgbClr val="4B3E21"/>
                </a:solidFill>
              </a:rPr>
              <a:t>III</a:t>
            </a:r>
            <a:r>
              <a:rPr lang="ru-RU" sz="2500" smtClean="0">
                <a:solidFill>
                  <a:srgbClr val="4B3E21"/>
                </a:solidFill>
              </a:rPr>
              <a:t> группа - 24 пациента с перенесенными ПНМК и ОНМК (ср.возраст 64,1) </a:t>
            </a:r>
            <a:endParaRPr lang="en-US" sz="2500" smtClean="0">
              <a:solidFill>
                <a:srgbClr val="4B3E21"/>
              </a:solidFill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ru-RU" sz="2500" smtClean="0">
                <a:solidFill>
                  <a:srgbClr val="4B3E21"/>
                </a:solidFill>
              </a:rPr>
              <a:t> </a:t>
            </a:r>
            <a:r>
              <a:rPr lang="en-GB" sz="2500" smtClean="0">
                <a:solidFill>
                  <a:srgbClr val="4B3E21"/>
                </a:solidFill>
              </a:rPr>
              <a:t>IV</a:t>
            </a:r>
            <a:r>
              <a:rPr lang="ru-RU" sz="2500" smtClean="0">
                <a:solidFill>
                  <a:srgbClr val="4B3E21"/>
                </a:solidFill>
              </a:rPr>
              <a:t> группа – 41 больной с перенесенным ОНМК (ср.возраст 63,4).</a:t>
            </a:r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База данных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8101012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000" smtClean="0">
                <a:solidFill>
                  <a:srgbClr val="4B3E21"/>
                </a:solidFill>
              </a:rPr>
              <a:t>В базу вошли анамнестические, клинико-лабораторные показатели и результаты инструментальных методов исследования (МРТ, УЗДГ, ЭКГ, УЗИ) полученные в </a:t>
            </a:r>
            <a:r>
              <a:rPr lang="ru-RU" sz="2000" smtClean="0">
                <a:solidFill>
                  <a:srgbClr val="4B3E21"/>
                </a:solidFill>
                <a:latin typeface="Arial" charset="0"/>
              </a:rPr>
              <a:t>клинике</a:t>
            </a:r>
            <a:r>
              <a:rPr lang="ru-RU" sz="2000" smtClean="0">
                <a:solidFill>
                  <a:srgbClr val="4B3E21"/>
                </a:solidFill>
              </a:rPr>
              <a:t> Филиала ГБОУ ВПО РНИМУ им.Н.И. </a:t>
            </a:r>
            <a:r>
              <a:rPr lang="ru-RU" sz="2000" dirty="0" smtClean="0">
                <a:solidFill>
                  <a:srgbClr val="4B3E21"/>
                </a:solidFill>
              </a:rPr>
              <a:t>Пирогова </a:t>
            </a:r>
            <a:r>
              <a:rPr lang="ru-RU" sz="2000" dirty="0" err="1" smtClean="0">
                <a:solidFill>
                  <a:srgbClr val="4B3E21"/>
                </a:solidFill>
              </a:rPr>
              <a:t>Минздравсоцразвития</a:t>
            </a:r>
            <a:r>
              <a:rPr lang="ru-RU" sz="2000" dirty="0" smtClean="0">
                <a:solidFill>
                  <a:srgbClr val="4B3E21"/>
                </a:solidFill>
              </a:rPr>
              <a:t> "НКЦ геронтологии"  </a:t>
            </a:r>
            <a:r>
              <a:rPr lang="ru-RU" sz="2000" dirty="0" err="1" smtClean="0">
                <a:solidFill>
                  <a:srgbClr val="4B3E21"/>
                </a:solidFill>
              </a:rPr>
              <a:t>Минздравсоцразвития</a:t>
            </a:r>
            <a:r>
              <a:rPr lang="ru-RU" sz="2000" dirty="0" smtClean="0">
                <a:solidFill>
                  <a:srgbClr val="4B3E21"/>
                </a:solidFill>
              </a:rPr>
              <a:t>. </a:t>
            </a:r>
            <a:r>
              <a:rPr lang="ru-RU" sz="2000" dirty="0" smtClean="0">
                <a:solidFill>
                  <a:srgbClr val="4B3E21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rgbClr val="4B3E21"/>
                </a:solidFill>
              </a:rPr>
              <a:t>Исследование липидного метаболизма проводилось в лаборатории липидного обмена вышеуказанного центра. </a:t>
            </a:r>
          </a:p>
          <a:p>
            <a:pPr eaLnBrk="1" hangingPunct="1">
              <a:lnSpc>
                <a:spcPct val="15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332657"/>
            <a:ext cx="8101012" cy="652534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МЕДИЦИНА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n-US" sz="2400" b="1" dirty="0" smtClean="0">
                <a:solidFill>
                  <a:srgbClr val="967D42"/>
                </a:solidFill>
              </a:rPr>
              <a:t> </a:t>
            </a:r>
            <a:r>
              <a:rPr lang="ru-RU" sz="2400" b="1" dirty="0" smtClean="0">
                <a:solidFill>
                  <a:srgbClr val="967D42"/>
                </a:solidFill>
              </a:rPr>
              <a:t>Архивы  медицинских данных, находящиеся в распоряжении клиник и других медицинских учреждений, содержат большое количество сведений о   различных  случаях каждого конкретного заболевания, включая  данные об анамнезе,  ходе и тяжести течения заболевания, значения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разнообразных клинических, лабораторных и инструментальных показателей.</a:t>
            </a:r>
          </a:p>
          <a:p>
            <a:pPr algn="just" eaLnBrk="1" hangingPunct="1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967D42"/>
                </a:solidFill>
              </a:rPr>
              <a:t>Накопленные данные используются для решения задач медицинской диагностики и прогнозирования, изучения механизма патогенеза, поиска  новых эффективных способов лечения.</a:t>
            </a:r>
            <a:endParaRPr lang="en-US" sz="2400" b="1" dirty="0" smtClean="0">
              <a:solidFill>
                <a:srgbClr val="967D42"/>
              </a:solidFill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ru-RU" sz="2400" b="1" dirty="0" smtClean="0">
              <a:solidFill>
                <a:srgbClr val="967D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Выявление связи клинико-лабораторных показателей с развитием ПНМК у пациентов с ХИГМ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без  ОНМК. Одномерные закономерности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4102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Одномерная закономерность, связывающая развитие ПНМК с содержанием ЛПВП ,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p&lt;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0.0005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5" name="Рисунок 3" descr="lpvp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349500"/>
            <a:ext cx="60483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Выявление связи клинико-лабораторных показателей с развитием ПНМК у пациентов с ХИГМ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без  ОНМК. Одномерные закономерности</a:t>
            </a:r>
            <a:endParaRPr lang="ru-RU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9" y="1628775"/>
            <a:ext cx="6049292" cy="4494213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6948264" y="1773238"/>
            <a:ext cx="219573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orbel" pitchFamily="34" charset="0"/>
              </a:rPr>
              <a:t>Найденные с помощью метода ОДР одномерные закономерности, связывающие развитие ПНМК с различными клинико-биохимическими показателями. Статистическая достоверность оценивается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rbel" pitchFamily="34" charset="0"/>
              </a:rPr>
              <a:t> с помощью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rbel" pitchFamily="34" charset="0"/>
              </a:rPr>
              <a:t>перестановочного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rbel" pitchFamily="34" charset="0"/>
              </a:rPr>
              <a:t>  теста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orbel" pitchFamily="34" charset="0"/>
            </a:endParaRPr>
          </a:p>
          <a:p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Развитие ПНМК у пациентов с ХИГМ без  ОНМК.  Двумерные закономерности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156325" y="1447800"/>
            <a:ext cx="2778125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4B3E21"/>
                </a:solidFill>
              </a:rPr>
              <a:t>    Диаграмма  рассеяния для показателей уровня фибриногена (г/л) и  уровня липопротеидов высокой плотности (ЛПВП, ммоль/л), по осям Х и </a:t>
            </a:r>
            <a:r>
              <a:rPr lang="en-US" sz="2000" smtClean="0">
                <a:solidFill>
                  <a:srgbClr val="4B3E21"/>
                </a:solidFill>
              </a:rPr>
              <a:t>Y</a:t>
            </a:r>
            <a:r>
              <a:rPr lang="ru-RU" sz="2000" smtClean="0">
                <a:solidFill>
                  <a:srgbClr val="4B3E21"/>
                </a:solidFill>
              </a:rPr>
              <a:t> соответственно, у групп пациентов с перенесенным ПНМК («</a:t>
            </a:r>
            <a:r>
              <a:rPr lang="en-US" sz="2000" b="1" smtClean="0">
                <a:solidFill>
                  <a:srgbClr val="4B3E21"/>
                </a:solidFill>
              </a:rPr>
              <a:t>o</a:t>
            </a:r>
            <a:r>
              <a:rPr lang="ru-RU" sz="2000" smtClean="0">
                <a:solidFill>
                  <a:srgbClr val="4B3E21"/>
                </a:solidFill>
              </a:rPr>
              <a:t>») и с ХИГМ без ПНМК («</a:t>
            </a:r>
            <a:r>
              <a:rPr lang="ru-RU" sz="2000" b="1" smtClean="0">
                <a:solidFill>
                  <a:srgbClr val="4B3E21"/>
                </a:solidFill>
              </a:rPr>
              <a:t>+</a:t>
            </a:r>
            <a:r>
              <a:rPr lang="ru-RU" sz="2000" smtClean="0">
                <a:solidFill>
                  <a:srgbClr val="4B3E21"/>
                </a:solidFill>
              </a:rPr>
              <a:t>»)., </a:t>
            </a:r>
            <a:r>
              <a:rPr lang="en-US" sz="2000" smtClean="0">
                <a:solidFill>
                  <a:srgbClr val="4B3E21"/>
                </a:solidFill>
              </a:rPr>
              <a:t>p</a:t>
            </a:r>
            <a:r>
              <a:rPr lang="ru-RU" sz="2000" smtClean="0">
                <a:solidFill>
                  <a:srgbClr val="4B3E21"/>
                </a:solidFill>
              </a:rPr>
              <a:t>1 = 0,0005 , </a:t>
            </a:r>
            <a:r>
              <a:rPr lang="en-US" sz="2000" smtClean="0">
                <a:solidFill>
                  <a:srgbClr val="4B3E21"/>
                </a:solidFill>
              </a:rPr>
              <a:t>p</a:t>
            </a:r>
            <a:r>
              <a:rPr lang="ru-RU" sz="2000" smtClean="0">
                <a:solidFill>
                  <a:srgbClr val="4B3E21"/>
                </a:solidFill>
              </a:rPr>
              <a:t>2 &lt; 0,0005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1557338"/>
            <a:ext cx="49069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Развитие ПНМК у пациентов с ХИГМ без  ОНМК.  Двумерные закономерности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795963" y="1447800"/>
            <a:ext cx="3138487" cy="47180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4B3E21"/>
                </a:solidFill>
              </a:rPr>
              <a:t>     Диаграмма рассеяния наличия диффузных изменений щитовидной железы (по данным УЗИ) и показателей уровня липопротеидов высокой плотности (ЛПВП, ммоль/л), по осям Х и </a:t>
            </a:r>
            <a:r>
              <a:rPr lang="en-US" sz="2000" smtClean="0">
                <a:solidFill>
                  <a:srgbClr val="4B3E21"/>
                </a:solidFill>
              </a:rPr>
              <a:t>Y </a:t>
            </a:r>
            <a:r>
              <a:rPr lang="ru-RU" sz="2000" smtClean="0">
                <a:solidFill>
                  <a:srgbClr val="4B3E21"/>
                </a:solidFill>
              </a:rPr>
              <a:t>соответственно, у групп пациентов с перенесенным ПНМК («</a:t>
            </a:r>
            <a:r>
              <a:rPr lang="en-US" sz="2000" b="1" smtClean="0">
                <a:solidFill>
                  <a:srgbClr val="4B3E21"/>
                </a:solidFill>
              </a:rPr>
              <a:t>o</a:t>
            </a:r>
            <a:r>
              <a:rPr lang="ru-RU" sz="2000" smtClean="0">
                <a:solidFill>
                  <a:srgbClr val="4B3E21"/>
                </a:solidFill>
              </a:rPr>
              <a:t>») и с ХИГМ без ПНМК  , </a:t>
            </a:r>
            <a:r>
              <a:rPr lang="en-US" sz="2000" smtClean="0">
                <a:solidFill>
                  <a:srgbClr val="4B3E21"/>
                </a:solidFill>
              </a:rPr>
              <a:t>p</a:t>
            </a:r>
            <a:r>
              <a:rPr lang="ru-RU" sz="2000" smtClean="0">
                <a:solidFill>
                  <a:srgbClr val="4B3E21"/>
                </a:solidFill>
              </a:rPr>
              <a:t>1 = 0,0095, </a:t>
            </a:r>
            <a:r>
              <a:rPr lang="en-US" sz="2000" smtClean="0">
                <a:solidFill>
                  <a:srgbClr val="4B3E21"/>
                </a:solidFill>
              </a:rPr>
              <a:t>p</a:t>
            </a:r>
            <a:r>
              <a:rPr lang="ru-RU" sz="2000" smtClean="0">
                <a:solidFill>
                  <a:srgbClr val="4B3E21"/>
                </a:solidFill>
              </a:rPr>
              <a:t>2 &lt; 0,0005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48244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Развитие ПНМК у пациентов с ХИГМ без  ОНМК.  Двумерные закономерности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084888" y="1447800"/>
            <a:ext cx="2849562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     Диаграмма рассеяния стадии ХИГМ у пациента и уровня холестерина липопротеидов очень низкой плотности (ХС-ЛПОНП, ммоль/л), по осям Х и </a:t>
            </a:r>
            <a:r>
              <a:rPr lang="en-US" sz="2000" smtClean="0"/>
              <a:t>Y</a:t>
            </a:r>
            <a:r>
              <a:rPr lang="ru-RU" sz="2000" smtClean="0"/>
              <a:t> соответственно, у групп пациентов с перенесенным ПНМК («</a:t>
            </a:r>
            <a:r>
              <a:rPr lang="en-US" sz="2000" b="1" smtClean="0"/>
              <a:t>o</a:t>
            </a:r>
            <a:r>
              <a:rPr lang="ru-RU" sz="2000" smtClean="0"/>
              <a:t>») и с ХИГМ без ПНМК  ,   </a:t>
            </a:r>
            <a:r>
              <a:rPr lang="en-US" sz="2000" smtClean="0"/>
              <a:t>p</a:t>
            </a:r>
            <a:r>
              <a:rPr lang="ru-RU" sz="2000" smtClean="0"/>
              <a:t>1 = 0,009,  </a:t>
            </a:r>
            <a:r>
              <a:rPr lang="en-US" sz="2000" smtClean="0"/>
              <a:t>p</a:t>
            </a:r>
            <a:r>
              <a:rPr lang="ru-RU" sz="2000" smtClean="0"/>
              <a:t>2 &lt; 0,0005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50419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</a:rPr>
              <a:t>Системы двумерных закономерностей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71550" y="908050"/>
            <a:ext cx="8172450" cy="59499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Для верификации двумерных закономерностей с граничными линиями параллельными координатным осям  используется  вариант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перестановочного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теста, использующий случайные перестановки  внутри подобластей одномерных разбиений, задаваемых граничными точками, задающими оптимальное двумерное разбиение.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Наряду с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p-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значениями вычисляются также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H-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коэффициенты, являющие отношениями  величины функционала качества  на реальной выборке к максимальному значению, достигнутому на выборках, генерируемых с помощью  случайных перестановок позиций прогнозируемой величины относительно фиксированных  позиций векторов предикторов. 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400" dirty="0" smtClean="0">
              <a:solidFill>
                <a:srgbClr val="4B3E2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12875"/>
            <a:ext cx="8101012" cy="544512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Вклад признака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X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систему оценивается  как сумма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H-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коэффициентов по всем закономерностям,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 описании которых признак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X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используется.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Используется способ взаимной оценки  закономерностей, позволяющий выделить основные эффекты, который основан на использовании понятия доминирования.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Считается, что закономерность        доминирует над  закономерностью        ,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если точность, связанного с           предиктора, превышает точность предиктора, связанного с      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точность прогноза, связанного с            не может быть улучшена  с помощью       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Базовая подсистема включает только те закономерности, над которыми не доминируют никакие другие закономерности.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345363" cy="1081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C00000"/>
                </a:solidFill>
              </a:rPr>
              <a:t>Системы двумерных закономерностей. Базовые подсистемы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076056" y="3140968"/>
          <a:ext cx="287338" cy="398462"/>
        </p:xfrm>
        <a:graphic>
          <a:graphicData uri="http://schemas.openxmlformats.org/presentationml/2006/ole">
            <p:oleObj spid="_x0000_s12290" name="Equation" r:id="rId3" imgW="164880" imgH="228600" progId="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003800" y="3716339"/>
          <a:ext cx="311629" cy="432742"/>
        </p:xfrm>
        <a:graphic>
          <a:graphicData uri="http://schemas.openxmlformats.org/presentationml/2006/ole">
            <p:oleObj spid="_x0000_s12291" name="Equation" r:id="rId4" imgW="164880" imgH="228600" progId="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708400" y="3429000"/>
          <a:ext cx="360363" cy="431800"/>
        </p:xfrm>
        <a:graphic>
          <a:graphicData uri="http://schemas.openxmlformats.org/presentationml/2006/ole">
            <p:oleObj spid="_x0000_s12292" name="Equation" r:id="rId5" imgW="190440" imgH="228600" progId="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724525" y="4005263"/>
          <a:ext cx="361950" cy="431800"/>
        </p:xfrm>
        <a:graphic>
          <a:graphicData uri="http://schemas.openxmlformats.org/presentationml/2006/ole">
            <p:oleObj spid="_x0000_s12293" name="Equation" r:id="rId6" imgW="190440" imgH="228600" progId="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703802" y="4365104"/>
          <a:ext cx="317586" cy="440259"/>
        </p:xfrm>
        <a:graphic>
          <a:graphicData uri="http://schemas.openxmlformats.org/presentationml/2006/ole">
            <p:oleObj spid="_x0000_s12294" name="Equation" r:id="rId7" imgW="164880" imgH="228600" progId="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211638" y="4581525"/>
          <a:ext cx="361950" cy="431800"/>
        </p:xfrm>
        <a:graphic>
          <a:graphicData uri="http://schemas.openxmlformats.org/presentationml/2006/ole">
            <p:oleObj spid="_x0000_s12295" name="Equation" r:id="rId8" imgW="1904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Вклад различных показателей в систему базовых закономерностей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12875"/>
            <a:ext cx="8027987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Диагностирование развития  ПНМК с помощью методов распознавания у пациентов с ХИГМ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011863" y="981075"/>
            <a:ext cx="2922587" cy="56165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rgbClr val="4B3E21"/>
                </a:solidFill>
              </a:rPr>
              <a:t>    Эффективность различных методов машинного обучения при диагностике развития ПНМК по набору био-химических пока-зателей, а также по содержанию лимфоцитов, СОЭ, наличию у больного гиперли-педимии, а также по соответствующей возрастной группе</a:t>
            </a:r>
            <a:r>
              <a:rPr lang="ru-RU" sz="3000" smtClean="0"/>
              <a:t>.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1844675"/>
            <a:ext cx="532288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Диагностирование развития  ПНМК с помощью методов распознавания у пациентов с ХИГМ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724525" y="1196975"/>
            <a:ext cx="3419475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4B3E21"/>
                </a:solidFill>
              </a:rPr>
              <a:t> </a:t>
            </a:r>
            <a:r>
              <a:rPr lang="ru-RU" sz="2000" dirty="0" smtClean="0">
                <a:solidFill>
                  <a:srgbClr val="4B3E21"/>
                </a:solidFill>
              </a:rPr>
              <a:t>Эффективность различных методов машинного обучения при диагностике  ПНМК по переменным первой группы, а также переменным, </a:t>
            </a:r>
            <a:r>
              <a:rPr lang="ru-RU" sz="2000" dirty="0" err="1" smtClean="0">
                <a:solidFill>
                  <a:srgbClr val="4B3E21"/>
                </a:solidFill>
              </a:rPr>
              <a:t>характери-зующим</a:t>
            </a:r>
            <a:r>
              <a:rPr lang="ru-RU" sz="2000" dirty="0" smtClean="0">
                <a:solidFill>
                  <a:srgbClr val="4B3E21"/>
                </a:solidFill>
              </a:rPr>
              <a:t> </a:t>
            </a:r>
            <a:r>
              <a:rPr lang="ru-RU" sz="2000" dirty="0" err="1" smtClean="0">
                <a:solidFill>
                  <a:srgbClr val="4B3E21"/>
                </a:solidFill>
              </a:rPr>
              <a:t>функциональ-ное</a:t>
            </a:r>
            <a:r>
              <a:rPr lang="ru-RU" sz="2000" dirty="0" smtClean="0">
                <a:solidFill>
                  <a:srgbClr val="4B3E21"/>
                </a:solidFill>
              </a:rPr>
              <a:t> состояние сердца и щитовидной железы</a:t>
            </a:r>
            <a:r>
              <a:rPr lang="ru-RU" sz="2000" b="1" dirty="0" smtClean="0">
                <a:solidFill>
                  <a:srgbClr val="4B3E21"/>
                </a:solidFill>
              </a:rPr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33538"/>
            <a:ext cx="46799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ХИМИЯ.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Накоплена информация о свойствах большого числа химических соединений. Данная информация может быть использована для прогнозирования свойств новых ещё не синтезированных соединений. Наличие эффективных способов прогнозирования позволяет значительно ускорить поиск соединений с заданными свойствами.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8101012" cy="155733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Изучение связи клинико-лабораторных показателей с развитием острого нарушения мозгового кровообращения (ОНМК). Одномерные </a:t>
            </a:r>
            <a:r>
              <a:rPr lang="ru-RU" sz="2700" b="1" dirty="0" err="1" smtClean="0">
                <a:solidFill>
                  <a:srgbClr val="C00000"/>
                </a:solidFill>
              </a:rPr>
              <a:t>закономероности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6443663" y="1412875"/>
            <a:ext cx="2484437" cy="442912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4B3E21"/>
                </a:solidFill>
              </a:rPr>
              <a:t>    Одномерные закономерности, связывающие клинические, биохимические и инструменталь-ные показатели с развитием ОНМК. В списке отсутствует ПНМК.</a:t>
            </a:r>
          </a:p>
          <a:p>
            <a:pPr eaLnBrk="1" hangingPunct="1">
              <a:lnSpc>
                <a:spcPct val="80000"/>
              </a:lnSpc>
            </a:pPr>
            <a:endParaRPr lang="ru-RU" sz="27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54006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Изучение связи клинико-лабораторных показателей с развитием острого нарушения мозгового кровообращения (ОНМК). Двумерные </a:t>
            </a:r>
            <a:r>
              <a:rPr lang="ru-RU" sz="2700" b="1" dirty="0" err="1" smtClean="0">
                <a:solidFill>
                  <a:srgbClr val="C00000"/>
                </a:solidFill>
              </a:rPr>
              <a:t>закономероности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488831" cy="53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Изучение связи клинико-лабораторных показателей с развитием острого нарушения мозгового кровообращения (ОНМК).  Двумерные закономерности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6227763" y="1989138"/>
            <a:ext cx="2633662" cy="27733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Вклад выбранных показателей в систему базовых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закономернос-тей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48974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Изучение связи клинико-лабораторных показателей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 развитием острого нарушения мозгового кровообращения (ОНМК).  Двумерные закономерности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331640" y="1844824"/>
            <a:ext cx="7499350" cy="501317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700" dirty="0" smtClean="0">
                <a:solidFill>
                  <a:srgbClr val="967D42"/>
                </a:solidFill>
              </a:rPr>
              <a:t>Из таблицы видно, что вклад ПНМК в базовую систему закономерностей весьма значителен. В связи с тем, что прямая связь между ПНМК и ОНМК не выявляется, данный вклад указывает на существенные различия между закономерностями, которые связывают ОНМК с различными клинико-биохимическими показателями в группах с ПНМК и без ПНМК. Возникает вопрос о выявлении всех подобных различий и оценке их достоверности. Для получения ответа на данный вопрос может быть  метод сравнения закономерностей в группах.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700" dirty="0" smtClean="0">
              <a:solidFill>
                <a:srgbClr val="967D4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Метод сравнения закономерностей в группах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967D42"/>
                </a:solidFill>
              </a:rPr>
              <a:t>Метод сравнения закономерностей в группах является вариантом метода ОДР и предназначен для выявления статистически достоверных различий между характером зависимости прогнозируемой величины </a:t>
            </a:r>
            <a:r>
              <a:rPr lang="en-US" sz="2400" dirty="0" smtClean="0">
                <a:solidFill>
                  <a:srgbClr val="967D42"/>
                </a:solidFill>
              </a:rPr>
              <a:t>Y</a:t>
            </a:r>
            <a:r>
              <a:rPr lang="ru-RU" sz="2400" dirty="0" smtClean="0">
                <a:solidFill>
                  <a:srgbClr val="967D42"/>
                </a:solidFill>
              </a:rPr>
              <a:t> от объясняющих переменных в двух группах объектов.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967D42"/>
                </a:solidFill>
              </a:rPr>
              <a:t>В основе метода лежит вычисление специального функционала сравнения, описывающего суммарные различия между средними значениями </a:t>
            </a:r>
            <a:r>
              <a:rPr lang="en-US" sz="2400" dirty="0" smtClean="0">
                <a:solidFill>
                  <a:srgbClr val="967D42"/>
                </a:solidFill>
              </a:rPr>
              <a:t>Y </a:t>
            </a:r>
            <a:r>
              <a:rPr lang="ru-RU" sz="2400" dirty="0" smtClean="0">
                <a:solidFill>
                  <a:srgbClr val="967D42"/>
                </a:solidFill>
              </a:rPr>
              <a:t>в группах по всем квадрантам оптимального разбиения, построенного по одной из групп. Верификация производится с помощью </a:t>
            </a:r>
            <a:r>
              <a:rPr lang="ru-RU" sz="2400" dirty="0" err="1" smtClean="0">
                <a:solidFill>
                  <a:srgbClr val="967D42"/>
                </a:solidFill>
              </a:rPr>
              <a:t>перестановочного</a:t>
            </a:r>
            <a:r>
              <a:rPr lang="ru-RU" sz="2400" dirty="0" smtClean="0">
                <a:solidFill>
                  <a:srgbClr val="967D42"/>
                </a:solidFill>
              </a:rPr>
              <a:t> теста.</a:t>
            </a:r>
          </a:p>
          <a:p>
            <a:pPr>
              <a:buNone/>
            </a:pPr>
            <a:r>
              <a:rPr lang="ru-RU" sz="2400" dirty="0" smtClean="0">
                <a:solidFill>
                  <a:srgbClr val="967D42"/>
                </a:solidFill>
              </a:rPr>
              <a:t>Метод иллюстрируют диаграммы, представленные на следующем слайде</a:t>
            </a:r>
            <a:endParaRPr lang="ru-RU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Определение статистически достоверных различий между закономерностями в группе пациентов, перенёсших ПНМК и в группе пациентов без ПНМК.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6771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Одостоверных</a:t>
            </a:r>
            <a:r>
              <a:rPr lang="ru-RU" sz="2400" b="1" dirty="0" smtClean="0">
                <a:solidFill>
                  <a:srgbClr val="C00000"/>
                </a:solidFill>
              </a:rPr>
              <a:t> различий между закономерностями </a:t>
            </a:r>
            <a:r>
              <a:rPr lang="ru-RU" sz="2400" b="1" dirty="0" err="1" smtClean="0">
                <a:solidFill>
                  <a:srgbClr val="C00000"/>
                </a:solidFill>
              </a:rPr>
              <a:t>пределение</a:t>
            </a:r>
            <a:r>
              <a:rPr lang="ru-RU" sz="2400" b="1" dirty="0" smtClean="0">
                <a:solidFill>
                  <a:srgbClr val="C00000"/>
                </a:solidFill>
              </a:rPr>
              <a:t> статистически в группе пациентов, перенёсших ОНМК и в группе пациентов без ОНМК.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Выводы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325563" y="1125538"/>
            <a:ext cx="7818437" cy="5732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     Среди пациентов, перенесших ПНМК превалируют больные с низким уровнем ХС-ЛПВП, что позволяет считать уровень ХС-ЛПВП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&lt; 0,55/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одним из основных параметров, влияющих на развитие ПНМК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       При наличие у пациента уже перенесенного ПНМК, уровень ХС-ЛПВП не увеличивает риск развития ОНМК (ишемического инсульта)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>
          <a:xfrm rot="10800000" flipV="1">
            <a:off x="1435100" y="188912"/>
            <a:ext cx="7499350" cy="86382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900" dirty="0" smtClean="0">
                <a:solidFill>
                  <a:srgbClr val="C00000"/>
                </a:solidFill>
                <a:effectLst/>
              </a:rPr>
              <a:t>Выводы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-</a:t>
            </a:r>
            <a:r>
              <a:rPr lang="ru-RU" dirty="0" smtClean="0"/>
              <a:t>  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Для развития ПНМК неблагоприятно сочетанное наличие низкого уровня ХС-ЛПВП (менее 0,55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ммоль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/л) и диффузных изменений щитовидной железы (по данным ультразвукового исследования).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   Высокий уровень фибриногена (выше 4,87 г/л) достоверно чаще встречается с больных, перенесших ПНМК. 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476672"/>
            <a:ext cx="7499350" cy="6381328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Материаловеденье</a:t>
            </a:r>
            <a:r>
              <a:rPr lang="ru-RU" dirty="0" smtClean="0"/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Массивы экспериментальной информации использовались прогнозирования свойств  металлических сплавов по  составу. Решение данной задачи позволяет существенно снизить  число дорогостоящих экспериментов для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поика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условий, при которых достигаются  оптимальные выходные характеристики сплавов. Например, такими характеристиками могут быть  предел прочности на изгиб и твёрдость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1619672" y="1052736"/>
            <a:ext cx="7314778" cy="519566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dirty="0" smtClean="0"/>
              <a:t>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Показателями вошедшими в базовые закономерности при прогнозировании развития ПНМК для больных с ХИГМ являются  уровни общего холестерина, ХС-ЛПВП, ХС-ЛПОНП, ХС-ЛПНП,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триглицеридов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фибриногена; АСТ,  АЛТ, значение СОЭ, содержание лимфоцитов крови,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ЭКГ признаки гипертрофии левого желудочка,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ЭКГ признаки перенесенного инфаркта миокарда,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наличие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гиперлипидемии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диффузные изменения щитовидной железы (по данным УЗИ)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 rot="10800000" flipV="1">
            <a:off x="1619672" y="0"/>
            <a:ext cx="7314778" cy="69269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900" dirty="0" smtClean="0">
                <a:solidFill>
                  <a:srgbClr val="C00000"/>
                </a:solidFill>
                <a:effectLst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1"/>
          </p:nvPr>
        </p:nvSpPr>
        <p:spPr>
          <a:xfrm>
            <a:off x="1403350" y="1412776"/>
            <a:ext cx="7499350" cy="501501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500" dirty="0" smtClean="0">
                <a:solidFill>
                  <a:srgbClr val="4B3E21"/>
                </a:solidFill>
              </a:rPr>
              <a:t>       -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Использование методов распознавания позволяет достигнуть точности диагностики ПНМК по перечисленным показателям выше 78%.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Исследования, проведенные с помощью простейшей одномерной модели разбиений, не выявили прямой достоверной связи ОНМК с ПНМК.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-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Вместе с тем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вклад ПНМК в базовые закономерности является весьма значительным, что, возможно, связано с противоположным характером связи ПНМК с целым рядом показателей в группах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перенесших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ОНМК и без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такового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 rot="10800000" flipV="1">
            <a:off x="1435100" y="188912"/>
            <a:ext cx="7499350" cy="86382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900" dirty="0" smtClean="0">
                <a:solidFill>
                  <a:srgbClr val="C00000"/>
                </a:solidFill>
                <a:effectLst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Проблемы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834" cy="48006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Отделение закономерностей,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характеризую-щих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основные эффекты, от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законо-мерностей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, характеризующих побочные явления. Тесно связана с проблемой селекции наиболее информативных закономерностей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Проблема построения эффективных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коллектив-ных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решений по системам закономерностей.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Используются разнообразные методы машинного обучения.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Например, может быть использована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техно-логия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построения оптимальных коллективных решений.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616530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Построение сетей закономерностей. В качестве целевых переменных  могут быть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использо-ваны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самые различные показатели.  Эти же показатели могут выступать в качестве прогностических признаков.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В результате  образуется сеть связанных друг с другом закономерностей. Одной из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возмож-ных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задач является разработка средств анализа подобной сети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Спасибо за внимание!!!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Контакты 8-903-752-30-76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senkoov@mail.ru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Антропология и этнография.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Накоплена информация о встречаемости мифологических  сюжетов в фольклорных традициях по всему мира.  Использования современных методов анализ данных в приложении к этой информации позволяет выявить связь между различными этносами, реконструировать исторический процесс расселения народов.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Социология.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Массивы социологической информации используются для исследования связи устойчивых поведенческих навыков и общественных институтов с различными  экономическими, климатическими, политическими или иными факторами.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Изучение природных явлений.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Методы анализа данных использовались для прогнозирования  уровня радиации на Международной космической станции по показателям солнечной и геомагнитной активности, а также параметрам орбиты станции.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Исследования проводились по массиву многолетних наблюдений указанных параметров. 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8100392" cy="652534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Данная информация может быть использована для решения разнообразных задач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 точности диагностики, изучение причин и механизмов  возникновения различных патологий, поиска  эффективных  способов лечения, выбор оптимального  курса лечения для каждого конкретного пациента.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7419</TotalTime>
  <Words>2200</Words>
  <Application>Microsoft Office PowerPoint</Application>
  <PresentationFormat>Экран (4:3)</PresentationFormat>
  <Paragraphs>160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Солнцестояние</vt:lpstr>
      <vt:lpstr>Equation</vt:lpstr>
      <vt:lpstr> Современный анализ данных в различных предметных областях:  технологии, практика, применение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Зависимость тяжести хронической ишемии мозга от возраста (ось X) и  систолического давления (ось Y)   +  - первая стадия ХИГМ,    o  -  третья стадия  ХИГМ</vt:lpstr>
      <vt:lpstr>Слайд 15</vt:lpstr>
      <vt:lpstr>Слайд 16</vt:lpstr>
      <vt:lpstr>Метод оптимальных разбиений</vt:lpstr>
      <vt:lpstr>Верификация закономерностей</vt:lpstr>
      <vt:lpstr>Верификация закономерностей</vt:lpstr>
      <vt:lpstr>Верификация закономерностей</vt:lpstr>
      <vt:lpstr>Верификация закономерностей</vt:lpstr>
      <vt:lpstr>                   Перестановочный тест</vt:lpstr>
      <vt:lpstr>Перестановочный тест</vt:lpstr>
      <vt:lpstr>Перестановочный тест</vt:lpstr>
      <vt:lpstr>Перестановочный тест</vt:lpstr>
      <vt:lpstr>Перестановочный тест</vt:lpstr>
      <vt:lpstr>Введение</vt:lpstr>
      <vt:lpstr>База данных</vt:lpstr>
      <vt:lpstr>База данных</vt:lpstr>
      <vt:lpstr>Выявление связи клинико-лабораторных показателей с развитием ПНМК у пациентов с ХИГМ без  ОНМК. Одномерные закономерности</vt:lpstr>
      <vt:lpstr>Выявление связи клинико-лабораторных показателей с развитием ПНМК у пациентов с ХИГМ без  ОНМК. Одномерные закономерности</vt:lpstr>
      <vt:lpstr>Развитие ПНМК у пациентов с ХИГМ без  ОНМК.  Двумерные закономерности</vt:lpstr>
      <vt:lpstr>Развитие ПНМК у пациентов с ХИГМ без  ОНМК.  Двумерные закономерности</vt:lpstr>
      <vt:lpstr>Развитие ПНМК у пациентов с ХИГМ без  ОНМК.  Двумерные закономерности</vt:lpstr>
      <vt:lpstr>Системы двумерных закономерностей </vt:lpstr>
      <vt:lpstr>Системы двумерных закономерностей. Базовые подсистемы.</vt:lpstr>
      <vt:lpstr>Вклад различных показателей в систему базовых закономерностей</vt:lpstr>
      <vt:lpstr>Диагностирование развития  ПНМК с помощью методов распознавания у пациентов с ХИГМ </vt:lpstr>
      <vt:lpstr>Диагностирование развития  ПНМК с помощью методов распознавания у пациентов с ХИГМ </vt:lpstr>
      <vt:lpstr>Изучение связи клинико-лабораторных показателей с развитием острого нарушения мозгового кровообращения (ОНМК). Одномерные закономероности </vt:lpstr>
      <vt:lpstr>Изучение связи клинико-лабораторных показателей с развитием острого нарушения мозгового кровообращения (ОНМК). Двумерные закономероности </vt:lpstr>
      <vt:lpstr>Изучение связи клинико-лабораторных показателей с развитием острого нарушения мозгового кровообращения (ОНМК).  Двумерные закономерности</vt:lpstr>
      <vt:lpstr>Изучение связи клинико-лабораторных показателей  с развитием острого нарушения мозгового кровообращения (ОНМК).  Двумерные закономерности</vt:lpstr>
      <vt:lpstr>Метод сравнения закономерностей в группах</vt:lpstr>
      <vt:lpstr>Определение статистически достоверных различий между закономерностями в группе пациентов, перенёсших ПНМК и в группе пациентов без ПНМК. </vt:lpstr>
      <vt:lpstr>Одостоверных различий между закономерностями пределение статистически в группе пациентов, перенёсших ОНМК и в группе пациентов без ОНМК.</vt:lpstr>
      <vt:lpstr>Слайд 47</vt:lpstr>
      <vt:lpstr>Выводы</vt:lpstr>
      <vt:lpstr>Выводы</vt:lpstr>
      <vt:lpstr>Выводы</vt:lpstr>
      <vt:lpstr>Выводы</vt:lpstr>
      <vt:lpstr> Проблемы </vt:lpstr>
      <vt:lpstr>Проблемы </vt:lpstr>
      <vt:lpstr>Проблемы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Логико-статистический анализ связи биохимических и клинических показателей с возникновением нарушения мозгового кровообращения (преходящего и острого) у пациентов с хронической ишемией головного мозга</dc:title>
  <dc:creator>Пользователь Windows</dc:creator>
  <cp:lastModifiedBy>UserAIM</cp:lastModifiedBy>
  <cp:revision>55</cp:revision>
  <dcterms:created xsi:type="dcterms:W3CDTF">2012-10-10T19:45:46Z</dcterms:created>
  <dcterms:modified xsi:type="dcterms:W3CDTF">2015-02-18T16:54:21Z</dcterms:modified>
</cp:coreProperties>
</file>